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78" r:id="rId4"/>
    <p:sldId id="267" r:id="rId5"/>
    <p:sldId id="273" r:id="rId6"/>
    <p:sldId id="265" r:id="rId7"/>
    <p:sldId id="272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84076" autoAdjust="0"/>
  </p:normalViewPr>
  <p:slideViewPr>
    <p:cSldViewPr snapToGrid="0" snapToObjects="1">
      <p:cViewPr varScale="1">
        <p:scale>
          <a:sx n="90" d="100"/>
          <a:sy n="90" d="100"/>
        </p:scale>
        <p:origin x="1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7D877-6A80-4C87-8A9D-9DE098161C02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084F3-CC23-4C51-90E4-6751BD013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Tabular data is not easy to interpret, GIS allows for </a:t>
            </a:r>
            <a:r>
              <a:rPr lang="en-US" dirty="0" err="1" smtClean="0"/>
              <a:t>vizualization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4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how</a:t>
            </a:r>
            <a:r>
              <a:rPr lang="en-US" baseline="0" dirty="0" smtClean="0"/>
              <a:t> the atmospheric sector is now fully embracing GIS and it is critical for ATMS students to be learning GIS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Many, many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21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Esri as the industry and NOAA standard, NOAA</a:t>
            </a:r>
            <a:r>
              <a:rPr lang="en-US" baseline="0" dirty="0" smtClean="0"/>
              <a:t> site license</a:t>
            </a:r>
          </a:p>
          <a:p>
            <a:r>
              <a:rPr lang="en-US" baseline="0" dirty="0" smtClean="0"/>
              <a:t>Difference between these and Google Earth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2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many other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8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NOAA and NWS, and many other agencies have become users of GIS</a:t>
            </a:r>
          </a:p>
          <a:p>
            <a:r>
              <a:rPr lang="en-US" dirty="0" smtClean="0"/>
              <a:t>Have developed standards,</a:t>
            </a:r>
            <a:r>
              <a:rPr lang="en-US" baseline="0" dirty="0" smtClean="0"/>
              <a:t> etc., license agreements with Esri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49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lack of courses</a:t>
            </a:r>
            <a:r>
              <a:rPr lang="en-US" baseline="0" dirty="0" smtClean="0"/>
              <a:t> that integrate, talk about my class</a:t>
            </a:r>
          </a:p>
          <a:p>
            <a:r>
              <a:rPr lang="en-US" baseline="0" dirty="0" smtClean="0"/>
              <a:t>Talk about certificate programs at community colleges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84F3-CC23-4C51-90E4-6751BD013E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1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9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2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1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410CB-65AB-324D-B5CC-7B24DD3F60F8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6B4F-D538-E243-B399-5E5B260F8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8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gis.ucar.edu/projects/course-introduction-gis" TargetMode="External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bsongis_bet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1" b="21262"/>
          <a:stretch/>
        </p:blipFill>
        <p:spPr>
          <a:xfrm>
            <a:off x="1412623" y="146948"/>
            <a:ext cx="6318754" cy="36002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974" y="4990672"/>
            <a:ext cx="8801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MT"/>
                <a:cs typeface="Gill Sans MT"/>
              </a:rPr>
              <a:t>15</a:t>
            </a:r>
            <a:r>
              <a:rPr lang="en-US" sz="2400" baseline="30000" dirty="0" smtClean="0">
                <a:latin typeface="Gill Sans MT"/>
                <a:cs typeface="Gill Sans MT"/>
              </a:rPr>
              <a:t>th</a:t>
            </a:r>
            <a:r>
              <a:rPr lang="en-US" sz="2400" dirty="0" smtClean="0">
                <a:latin typeface="Gill Sans MT"/>
                <a:cs typeface="Gill Sans MT"/>
              </a:rPr>
              <a:t> Annual AMS Student Conference</a:t>
            </a:r>
          </a:p>
          <a:p>
            <a:pPr algn="ctr"/>
            <a:r>
              <a:rPr lang="en-US" sz="2400" dirty="0" smtClean="0">
                <a:latin typeface="Gill Sans MT"/>
                <a:cs typeface="Gill Sans MT"/>
              </a:rPr>
              <a:t>10 January 2016 | New Orleans, LA</a:t>
            </a:r>
          </a:p>
          <a:p>
            <a:pPr algn="ctr"/>
            <a:endParaRPr lang="en-US" sz="2400" dirty="0" smtClean="0">
              <a:latin typeface="Gill Sans MT"/>
              <a:cs typeface="Gill Sans MT"/>
            </a:endParaRPr>
          </a:p>
          <a:p>
            <a:pPr algn="ctr"/>
            <a:r>
              <a:rPr lang="en-US" sz="2400" dirty="0" smtClean="0">
                <a:latin typeface="Gill Sans MT"/>
                <a:cs typeface="Gill Sans MT"/>
              </a:rPr>
              <a:t>J. Greg Dobson, GISP</a:t>
            </a:r>
            <a:endParaRPr lang="en-US" sz="2400" dirty="0">
              <a:latin typeface="Gill Sans MT"/>
              <a:cs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74" y="3999223"/>
            <a:ext cx="880141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  <a:cs typeface="Gill Sans MT"/>
              </a:rPr>
              <a:t>Tools of the Trade: GIS</a:t>
            </a:r>
            <a:endParaRPr lang="en-US" sz="3200" cap="small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89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Geographic Information </a:t>
            </a:r>
            <a:r>
              <a:rPr lang="en-US" dirty="0" smtClean="0"/>
              <a:t>System(</a:t>
            </a:r>
            <a:r>
              <a:rPr lang="en-US" dirty="0"/>
              <a:t>s)</a:t>
            </a:r>
          </a:p>
          <a:p>
            <a:r>
              <a:rPr lang="en-US" dirty="0"/>
              <a:t>A set of tools, methods, analyses, and processes for using geographic </a:t>
            </a:r>
            <a:r>
              <a:rPr lang="en-US" dirty="0" smtClean="0"/>
              <a:t>information</a:t>
            </a:r>
          </a:p>
          <a:p>
            <a:r>
              <a:rPr lang="en-US" dirty="0"/>
              <a:t>Links tables of information, or “attribute data” with spatial data on a </a:t>
            </a:r>
            <a:r>
              <a:rPr lang="en-US" dirty="0" smtClean="0"/>
              <a:t>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then ask </a:t>
            </a:r>
            <a:r>
              <a:rPr lang="en-US" dirty="0" smtClean="0"/>
              <a:t>“spatial questions” </a:t>
            </a:r>
            <a:r>
              <a:rPr lang="en-US" dirty="0"/>
              <a:t>about the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GIS </a:t>
            </a:r>
            <a:r>
              <a:rPr lang="en-US" dirty="0"/>
              <a:t>Y</a:t>
            </a:r>
            <a:r>
              <a:rPr lang="en-US" dirty="0" smtClean="0"/>
              <a:t>ou Ask</a:t>
            </a:r>
            <a:endParaRPr lang="en-US" dirty="0"/>
          </a:p>
        </p:txBody>
      </p:sp>
      <p:pic>
        <p:nvPicPr>
          <p:cNvPr id="7" name="Picture 2" descr="http://www.svgopen.org/2009/papers/56-TimeMapper_Visualizing_Moving_Object_Data_using_WMS_Time_and_SVG_SMIL_Animations/fi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14" y="5220326"/>
            <a:ext cx="2804350" cy="1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prism.oregonstate.edu/pub/prism/maps/Precipitation/Total/States/NEUS/neus_snow1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60" y="4991034"/>
            <a:ext cx="2500991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/>
          </a:bodyPr>
          <a:lstStyle/>
          <a:p>
            <a:r>
              <a:rPr lang="en-US" dirty="0"/>
              <a:t>Studying atmospheric sciences (meteorology, climatology, hydrology, etc.) requires knowledge of the “geo” sciences</a:t>
            </a:r>
          </a:p>
          <a:p>
            <a:r>
              <a:rPr lang="en-US" dirty="0"/>
              <a:t>Weather and climate issues force us to create, interpret, analyze, and disseminate map-based geographic information</a:t>
            </a:r>
          </a:p>
          <a:p>
            <a:r>
              <a:rPr lang="en-US" dirty="0"/>
              <a:t>C</a:t>
            </a:r>
            <a:r>
              <a:rPr lang="en-US" dirty="0" smtClean="0"/>
              <a:t>ombine </a:t>
            </a:r>
            <a:r>
              <a:rPr lang="en-US" dirty="0"/>
              <a:t>atmospheric data with other geographic data and ask complex spatial-oriented questions</a:t>
            </a:r>
          </a:p>
          <a:p>
            <a:r>
              <a:rPr lang="en-US" dirty="0"/>
              <a:t>Work with BIG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Integrate GIS with Weather &amp;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Weather &amp; Climate Data already in GIS</a:t>
            </a:r>
            <a:endParaRPr lang="en-US" dirty="0"/>
          </a:p>
        </p:txBody>
      </p:sp>
      <p:pic>
        <p:nvPicPr>
          <p:cNvPr id="7" name="Picture 2" descr="http://www.cpc.ncep.noaa.gov/products/predictions/610day/610temp.new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3"/>
          <a:stretch/>
        </p:blipFill>
        <p:spPr bwMode="auto">
          <a:xfrm>
            <a:off x="6510528" y="1822683"/>
            <a:ext cx="2345746" cy="19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urrent U.S. Drought Moni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1" y="1703220"/>
            <a:ext cx="2530053" cy="19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wpc.ncep.noaa.gov/qpf/fill_94qwbg.gif?14350228694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89" y="1822683"/>
            <a:ext cx="2595166" cy="19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1" y="4401312"/>
            <a:ext cx="2518687" cy="194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srh.noaa.gov/images/rtimages/bmx/hydro/monthlyrainfa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60" y="4000730"/>
            <a:ext cx="2083879" cy="27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ws.noaa.gov/ndfd/gis/images/091504_waveheight_ndf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89" y="4401312"/>
            <a:ext cx="2902523" cy="22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Proprietary and Open Source s</a:t>
            </a:r>
            <a:r>
              <a:rPr lang="en-US" i="1" dirty="0" smtClean="0"/>
              <a:t>olutions</a:t>
            </a:r>
            <a:endParaRPr lang="en-US" i="1" dirty="0"/>
          </a:p>
          <a:p>
            <a:endParaRPr lang="en-US" sz="1050" dirty="0" smtClean="0"/>
          </a:p>
          <a:p>
            <a:r>
              <a:rPr lang="en-US" dirty="0" smtClean="0"/>
              <a:t>Desktop </a:t>
            </a:r>
            <a:r>
              <a:rPr lang="en-US" dirty="0"/>
              <a:t>/ laptop, Tablet, smart phone</a:t>
            </a:r>
          </a:p>
          <a:p>
            <a:pPr lvl="1"/>
            <a:r>
              <a:rPr lang="en-US" dirty="0"/>
              <a:t>“Any location, any time, any device”</a:t>
            </a:r>
          </a:p>
          <a:p>
            <a:r>
              <a:rPr lang="en-US" dirty="0"/>
              <a:t>Server, cloud</a:t>
            </a:r>
          </a:p>
          <a:p>
            <a:r>
              <a:rPr lang="en-US" dirty="0"/>
              <a:t>Web – WebGIS</a:t>
            </a:r>
          </a:p>
          <a:p>
            <a:pPr lvl="1"/>
            <a:r>
              <a:rPr lang="en-US" dirty="0"/>
              <a:t>Online GIS Viewers</a:t>
            </a:r>
          </a:p>
          <a:p>
            <a:pPr lvl="1"/>
            <a:r>
              <a:rPr lang="en-US" dirty="0"/>
              <a:t>Web </a:t>
            </a:r>
            <a:r>
              <a:rPr lang="en-US" dirty="0" smtClean="0"/>
              <a:t>Maps</a:t>
            </a:r>
            <a:endParaRPr lang="en-US" dirty="0"/>
          </a:p>
          <a:p>
            <a:pPr lvl="1"/>
            <a:r>
              <a:rPr lang="en-US" dirty="0" smtClean="0"/>
              <a:t>Web Apps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Platforms</a:t>
            </a:r>
          </a:p>
        </p:txBody>
      </p:sp>
      <p:pic>
        <p:nvPicPr>
          <p:cNvPr id="4098" name="Picture 2" descr="http://esriireland.files.wordpress.com/2013/06/gis-pervasive.png?w=300&amp;h=2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24" y="3621086"/>
            <a:ext cx="3438144" cy="30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How many people will be potentially impacted by:</a:t>
            </a:r>
          </a:p>
          <a:p>
            <a:pPr lvl="1"/>
            <a:r>
              <a:rPr lang="en-US" dirty="0"/>
              <a:t>the current forecasted hurricane track?</a:t>
            </a:r>
          </a:p>
          <a:p>
            <a:pPr lvl="1"/>
            <a:r>
              <a:rPr lang="en-US" dirty="0"/>
              <a:t>a major winter storm?</a:t>
            </a:r>
          </a:p>
          <a:p>
            <a:pPr lvl="1"/>
            <a:r>
              <a:rPr lang="en-US" dirty="0"/>
              <a:t>a severe weather outbreak?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 Spatial Questions</a:t>
            </a:r>
            <a:endParaRPr lang="en-US" dirty="0"/>
          </a:p>
        </p:txBody>
      </p:sp>
      <p:pic>
        <p:nvPicPr>
          <p:cNvPr id="7" name="Picture 2" descr="http://www.crh.noaa.gov/images/ilx/GIS/gis_day/population_impa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10" y="4966730"/>
            <a:ext cx="2685083" cy="17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torm Damage Survey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5" y="4986528"/>
            <a:ext cx="1995487" cy="17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crh.noaa.gov/images/ilx/GIS/gis_day/flood_inund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85" y="4966730"/>
            <a:ext cx="1740014" cy="17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esri.com/news/arcnews/fall01articles/fall01gifs/p11p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3" t="12941" r="2367" b="7533"/>
          <a:stretch/>
        </p:blipFill>
        <p:spPr bwMode="auto">
          <a:xfrm>
            <a:off x="5956167" y="3293746"/>
            <a:ext cx="3096769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3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Situational awareness</a:t>
            </a:r>
          </a:p>
          <a:p>
            <a:r>
              <a:rPr lang="en-US" dirty="0"/>
              <a:t>Enhanced mapping and cartography</a:t>
            </a:r>
          </a:p>
          <a:p>
            <a:pPr lvl="1"/>
            <a:r>
              <a:rPr lang="en-US" dirty="0"/>
              <a:t>Daily weather story maps</a:t>
            </a:r>
          </a:p>
          <a:p>
            <a:pPr lvl="1"/>
            <a:r>
              <a:rPr lang="en-US" dirty="0"/>
              <a:t>Pre- and post- event maps</a:t>
            </a:r>
          </a:p>
          <a:p>
            <a:r>
              <a:rPr lang="en-US" dirty="0"/>
              <a:t>Warning verification</a:t>
            </a:r>
          </a:p>
          <a:p>
            <a:r>
              <a:rPr lang="en-US" dirty="0"/>
              <a:t>Impact assessments</a:t>
            </a:r>
          </a:p>
          <a:p>
            <a:r>
              <a:rPr lang="en-US" dirty="0"/>
              <a:t>Public outreach / information </a:t>
            </a:r>
            <a:endParaRPr lang="en-US" dirty="0" smtClean="0"/>
          </a:p>
          <a:p>
            <a:r>
              <a:rPr lang="en-US" dirty="0"/>
              <a:t>Enhanced flood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Working </a:t>
            </a:r>
            <a:r>
              <a:rPr lang="en-US" dirty="0"/>
              <a:t>with time dimensional data</a:t>
            </a:r>
          </a:p>
          <a:p>
            <a:pPr lvl="1"/>
            <a:r>
              <a:rPr lang="en-US" dirty="0"/>
              <a:t>Animating data through time and space</a:t>
            </a:r>
          </a:p>
          <a:p>
            <a:r>
              <a:rPr lang="en-US" dirty="0" smtClean="0"/>
              <a:t>Creating climate </a:t>
            </a:r>
            <a:r>
              <a:rPr lang="en-US" dirty="0"/>
              <a:t>assessments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Weather &amp; Climate GIS Applications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92" y="2380335"/>
            <a:ext cx="2273808" cy="174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36643" r="69353" b="25107"/>
          <a:stretch/>
        </p:blipFill>
        <p:spPr bwMode="auto">
          <a:xfrm>
            <a:off x="6412992" y="4717562"/>
            <a:ext cx="2487167" cy="157240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Resources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173" t="9964" r="24083" b="2099"/>
          <a:stretch/>
        </p:blipFill>
        <p:spPr>
          <a:xfrm>
            <a:off x="469473" y="2315198"/>
            <a:ext cx="3975147" cy="37279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7183" y="6250073"/>
            <a:ext cx="4099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gis.ucar.edu/projects/course-introduction-gis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81004" y="1708149"/>
            <a:ext cx="435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GIS Tutorial for Atmospheric Sciences</a:t>
            </a:r>
            <a:endParaRPr lang="en-US" sz="2000" b="1" dirty="0"/>
          </a:p>
        </p:txBody>
      </p:sp>
      <p:pic>
        <p:nvPicPr>
          <p:cNvPr id="5122" name="Picture 2" descr="http://downloads2.esri.com/ESRIpress/images/271/MappingWeather_l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74" y="2315197"/>
            <a:ext cx="3044651" cy="372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376</Words>
  <Application>Microsoft Macintosh PowerPoint</Application>
  <PresentationFormat>On-screen Show (4:3)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Office Theme</vt:lpstr>
      <vt:lpstr>PowerPoint Presentation</vt:lpstr>
      <vt:lpstr>What is a GIS You Ask</vt:lpstr>
      <vt:lpstr>Why Integrate GIS with Weather &amp; Climate</vt:lpstr>
      <vt:lpstr>Weather &amp; Climate Data already in GIS</vt:lpstr>
      <vt:lpstr>GIS Platforms</vt:lpstr>
      <vt:lpstr>Asking Spatial Questions</vt:lpstr>
      <vt:lpstr>Weather &amp; Climate GIS Applications</vt:lpstr>
      <vt:lpstr>Some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of the Trade: MATLAB</dc:title>
  <dc:creator>A Drager</dc:creator>
  <cp:lastModifiedBy>Drager,Aryeh</cp:lastModifiedBy>
  <cp:revision>34</cp:revision>
  <dcterms:created xsi:type="dcterms:W3CDTF">2015-12-07T02:07:23Z</dcterms:created>
  <dcterms:modified xsi:type="dcterms:W3CDTF">2016-01-10T19:32:01Z</dcterms:modified>
</cp:coreProperties>
</file>